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346" y="-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A11F-2B4C-4751-B694-367C3E626BC7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A6924-9677-42F5-A359-82B9696F137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A11F-2B4C-4751-B694-367C3E626BC7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A6924-9677-42F5-A359-82B9696F13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A11F-2B4C-4751-B694-367C3E626BC7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A6924-9677-42F5-A359-82B9696F13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A11F-2B4C-4751-B694-367C3E626BC7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A6924-9677-42F5-A359-82B9696F137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A11F-2B4C-4751-B694-367C3E626BC7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A6924-9677-42F5-A359-82B9696F137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A11F-2B4C-4751-B694-367C3E626BC7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A6924-9677-42F5-A359-82B9696F137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A11F-2B4C-4751-B694-367C3E626BC7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A6924-9677-42F5-A359-82B9696F137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A11F-2B4C-4751-B694-367C3E626BC7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A6924-9677-42F5-A359-82B9696F137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A11F-2B4C-4751-B694-367C3E626BC7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A6924-9677-42F5-A359-82B9696F137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A11F-2B4C-4751-B694-367C3E626BC7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A6924-9677-42F5-A359-82B9696F137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A11F-2B4C-4751-B694-367C3E626BC7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FA6924-9677-42F5-A359-82B9696F137D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EBDA11F-2B4C-4751-B694-367C3E626BC7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3FA6924-9677-42F5-A359-82B9696F137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Лихослів`я</a:t>
            </a:r>
            <a:r>
              <a:rPr lang="ru-RU" dirty="0" smtClean="0"/>
              <a:t> в </a:t>
            </a:r>
            <a:r>
              <a:rPr lang="ru-RU" dirty="0" err="1" smtClean="0"/>
              <a:t>нашому</a:t>
            </a:r>
            <a:r>
              <a:rPr lang="ru-RU" dirty="0" smtClean="0"/>
              <a:t> </a:t>
            </a:r>
            <a:r>
              <a:rPr lang="ru-RU" dirty="0" err="1" smtClean="0"/>
              <a:t>житті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Виховна година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0411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9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57" y="1556792"/>
            <a:ext cx="3681426" cy="3888432"/>
          </a:xfrm>
          <a:prstGeom prst="rect">
            <a:avLst/>
          </a:prstGeom>
          <a:noFill/>
          <a:ln w="95250" cmpd="tri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Рисунок 10" descr="Озерная вода после буддийской молитв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31467"/>
            <a:ext cx="3600400" cy="3937300"/>
          </a:xfrm>
          <a:prstGeom prst="rect">
            <a:avLst/>
          </a:prstGeom>
          <a:noFill/>
          <a:ln w="95250" cmpd="tri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8090" y="476672"/>
            <a:ext cx="49552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Вода до </a:t>
            </a:r>
            <a:r>
              <a:rPr lang="ru-RU" sz="4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молитви</a:t>
            </a:r>
            <a:endParaRPr lang="ru-RU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4941168"/>
            <a:ext cx="36070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Вода </a:t>
            </a:r>
            <a:r>
              <a:rPr lang="ru-RU" sz="48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після</a:t>
            </a:r>
            <a:r>
              <a:rPr lang="ru-RU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8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молитви</a:t>
            </a:r>
            <a:endParaRPr lang="ru-RU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4977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100argumentov.com/wp-content/uploads/2012/04/%D1%81%D1%83%D0%B4%D0%B5%D0%B1%D0%BD%D0%B0%D1%8F-%D0%B2%D0%BB%D0%B0%D1%81%D1%82%D1%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961" y="3602959"/>
            <a:ext cx="3771900" cy="2857500"/>
          </a:xfrm>
          <a:prstGeom prst="rect">
            <a:avLst/>
          </a:prstGeom>
          <a:noFill/>
          <a:ln w="95250" cmpd="tri">
            <a:solidFill>
              <a:schemeClr val="accent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yurist-help.com/wp-content/uploads/2010/06/otvetstvennost-197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929" y="152760"/>
            <a:ext cx="2114876" cy="3220623"/>
          </a:xfrm>
          <a:prstGeom prst="rect">
            <a:avLst/>
          </a:prstGeom>
          <a:noFill/>
          <a:ln w="95250" cmpd="tri">
            <a:solidFill>
              <a:schemeClr val="accent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57" y="1154050"/>
            <a:ext cx="49789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Кодекс </a:t>
            </a:r>
            <a:r>
              <a:rPr lang="ru-RU" dirty="0" err="1"/>
              <a:t>України</a:t>
            </a:r>
            <a:r>
              <a:rPr lang="ru-RU" dirty="0"/>
              <a:t> про </a:t>
            </a:r>
            <a:r>
              <a:rPr lang="ru-RU" dirty="0" err="1"/>
              <a:t>адміністративні</a:t>
            </a:r>
            <a:r>
              <a:rPr lang="ru-RU" dirty="0"/>
              <a:t> </a:t>
            </a:r>
            <a:r>
              <a:rPr lang="ru-RU" dirty="0" err="1"/>
              <a:t>правопорушення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 err="1"/>
              <a:t>Стаття</a:t>
            </a:r>
            <a:r>
              <a:rPr lang="ru-RU" dirty="0"/>
              <a:t> 173. </a:t>
            </a:r>
            <a:r>
              <a:rPr lang="ru-RU" dirty="0" err="1"/>
              <a:t>Дрібне</a:t>
            </a:r>
            <a:r>
              <a:rPr lang="ru-RU" dirty="0"/>
              <a:t> </a:t>
            </a:r>
            <a:r>
              <a:rPr lang="ru-RU" dirty="0" err="1"/>
              <a:t>хуліганство</a:t>
            </a:r>
            <a:endParaRPr lang="ru-RU" dirty="0"/>
          </a:p>
          <a:p>
            <a:pPr algn="ctr"/>
            <a:r>
              <a:rPr lang="uk-UA" dirty="0"/>
              <a:t>Дрібне хуліганство, тобто нецензурна лайка в громадських місцях, образливе чіпляння до громадян та інші подібні дії, що порушують громадський порядок і спокій громадян, - тягне за собою накладення </a:t>
            </a:r>
            <a:r>
              <a:rPr lang="uk-UA" b="1" dirty="0"/>
              <a:t>штрафу від трьох до семи неоподатковуваних мінімумів доходів громадян або громадські роботи на строк від сорока до шістдесяти годин, або виправні роботи на строк від одного до двох місяців з відрахуванням двадцяти процентів заробітку, або адміністративний арешт на строк до п'ятнадцяти діб.</a:t>
            </a:r>
            <a:br>
              <a:rPr lang="uk-UA" b="1" dirty="0"/>
            </a:b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1157" y="28926"/>
            <a:ext cx="655500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Покарання</a:t>
            </a:r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за </a:t>
            </a:r>
            <a:r>
              <a:rPr lang="ru-RU" sz="32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вживання</a:t>
            </a:r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uk-UA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Ненормативної лексики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4357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685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Результати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анкетування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70786"/>
            <a:ext cx="7546903" cy="4536504"/>
          </a:xfrm>
          <a:prstGeom prst="rect">
            <a:avLst/>
          </a:prstGeom>
          <a:noFill/>
          <a:ln w="95250" cmpd="tri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6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727700" cy="5992066"/>
          </a:xfrm>
          <a:prstGeom prst="rect">
            <a:avLst/>
          </a:prstGeom>
          <a:noFill/>
          <a:ln w="95250" cmpd="tri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850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2325"/>
            <a:ext cx="7972106" cy="5904656"/>
          </a:xfrm>
          <a:prstGeom prst="rect">
            <a:avLst/>
          </a:prstGeom>
          <a:noFill/>
          <a:ln w="95250" cmpd="tri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048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80799" cy="5343028"/>
          </a:xfrm>
          <a:prstGeom prst="rect">
            <a:avLst/>
          </a:prstGeom>
          <a:noFill/>
          <a:ln w="95250" cmpd="tri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291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51431" cy="4960002"/>
          </a:xfrm>
          <a:prstGeom prst="rect">
            <a:avLst/>
          </a:prstGeom>
          <a:noFill/>
          <a:ln w="95250" cmpd="tri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298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04" y="476672"/>
            <a:ext cx="8625033" cy="5184576"/>
          </a:xfrm>
          <a:prstGeom prst="rect">
            <a:avLst/>
          </a:prstGeom>
          <a:noFill/>
          <a:ln w="95250" cmpd="tri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29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999" y="188640"/>
            <a:ext cx="87623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Пам`ятка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боротьби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 </a:t>
            </a:r>
            <a:r>
              <a:rPr lang="ru-RU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ліхослів`ям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698" y="3140968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Ø"/>
            </a:pPr>
            <a:r>
              <a:rPr lang="uk-UA" sz="3200" dirty="0"/>
              <a:t>Перестати лаятися самому, виробити відразу до лихослів’я у себе;</a:t>
            </a:r>
            <a:endParaRPr lang="ru-RU" sz="3200" dirty="0"/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uk-UA" sz="3200" dirty="0"/>
              <a:t>Уникати спілкування з людьми, що лаються.</a:t>
            </a:r>
            <a:endParaRPr lang="ru-RU" sz="3200" dirty="0"/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uk-UA" sz="3200" dirty="0"/>
              <a:t>Читати класичну літературу.</a:t>
            </a:r>
            <a:endParaRPr lang="ru-RU" sz="3200" dirty="0"/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uk-UA" sz="3200" dirty="0"/>
              <a:t>Запам’ятовувати вірші та афоризми.</a:t>
            </a:r>
            <a:endParaRPr lang="ru-RU" sz="3200" dirty="0"/>
          </a:p>
        </p:txBody>
      </p:sp>
      <p:pic>
        <p:nvPicPr>
          <p:cNvPr id="4" name="Рисунок 3" descr="http://shepetivka-sda.ucoz.ua/_pu/10/0202789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52736"/>
            <a:ext cx="1903730" cy="1903730"/>
          </a:xfrm>
          <a:prstGeom prst="rect">
            <a:avLst/>
          </a:prstGeom>
          <a:noFill/>
          <a:ln w="95250" cmpd="tri">
            <a:solidFill>
              <a:schemeClr val="accent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9104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2.bp.blogspot.com/-1eCfKfy4bjk/T26Ti9njk1I/AAAAAAAAAUc/p54kElGGV0U/s1600/doroh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995812" y="298651"/>
            <a:ext cx="5152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Бажаю успіхів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324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2799799"/>
            <a:ext cx="49685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/>
              <a:t>Лихослів’я – це ознака обмеженого словарного запасу або невміння виражати свої думки, а інколи це і </a:t>
            </a:r>
            <a:r>
              <a:rPr lang="uk-UA" sz="3200" dirty="0" smtClean="0"/>
              <a:t>те, </a:t>
            </a:r>
            <a:r>
              <a:rPr lang="uk-UA" sz="3200" dirty="0"/>
              <a:t>і інше.</a:t>
            </a:r>
            <a:endParaRPr lang="ru-RU" sz="3200" dirty="0"/>
          </a:p>
        </p:txBody>
      </p:sp>
      <p:pic>
        <p:nvPicPr>
          <p:cNvPr id="3" name="Рисунок 2" descr="http://siver.com.ua/_nw/35/5887354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3240360" cy="3744416"/>
          </a:xfrm>
          <a:prstGeom prst="rect">
            <a:avLst/>
          </a:prstGeom>
          <a:noFill/>
          <a:ln w="95250" cmpd="tri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15802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305342"/>
            <a:ext cx="83529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uk-UA" sz="3200" dirty="0" smtClean="0"/>
              <a:t>Перший вид - звичне </a:t>
            </a:r>
            <a:r>
              <a:rPr lang="uk-UA" sz="3200" dirty="0"/>
              <a:t>лихослів’я, яке  властиве людям з невисоким рівнем культури. </a:t>
            </a:r>
            <a:endParaRPr lang="uk-UA" sz="3200" dirty="0" smtClean="0"/>
          </a:p>
          <a:p>
            <a:pPr lvl="0"/>
            <a:endParaRPr lang="ru-RU" sz="32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uk-UA" sz="3200" dirty="0"/>
              <a:t>Другий вид – це афективне лихослів’я. Воно пов’язано з виразом будь-яких емоцій, як негативних так і позитивних. </a:t>
            </a:r>
            <a:endParaRPr lang="uk-UA" sz="3200" dirty="0" smtClean="0"/>
          </a:p>
          <a:p>
            <a:pPr lvl="0"/>
            <a:endParaRPr lang="ru-RU" sz="32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uk-UA" sz="3200" dirty="0"/>
              <a:t>Третій вид – навмисний епатаж, виклик суспільству, намагання порушити правила поведінки. 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60240" y="312331"/>
            <a:ext cx="5549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Види</a:t>
            </a: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ліхослів`я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0629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3483" y="184613"/>
            <a:ext cx="727635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Історія</a:t>
            </a:r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4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виникнення</a:t>
            </a:r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4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лихослів`я</a:t>
            </a:r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»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666642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dirty="0"/>
              <a:t>В часи язичництва такі слова-закляття міг казати лише жрець на святах, коли імітував події </a:t>
            </a:r>
            <a:r>
              <a:rPr lang="uk-UA" sz="2800" dirty="0" smtClean="0"/>
              <a:t>на </a:t>
            </a:r>
            <a:r>
              <a:rPr lang="uk-UA" sz="2800" dirty="0"/>
              <a:t>темному </a:t>
            </a:r>
            <a:r>
              <a:rPr lang="uk-UA" sz="2800" dirty="0" smtClean="0"/>
              <a:t>боці </a:t>
            </a:r>
            <a:r>
              <a:rPr lang="uk-UA" sz="2800" dirty="0"/>
              <a:t>світу. Потім ці слова стали закляттям проти нечистої сили. Через нецензурні слова люди вступали у відносини з нечистою силою. </a:t>
            </a:r>
            <a:endParaRPr lang="ru-RU" sz="2800" dirty="0"/>
          </a:p>
        </p:txBody>
      </p:sp>
      <p:pic>
        <p:nvPicPr>
          <p:cNvPr id="2050" name="Picture 2" descr="http://svyatorus.com/uploads/posts/2012-03/1332150761_volhv-charo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126" y="2204864"/>
            <a:ext cx="3952628" cy="3312368"/>
          </a:xfrm>
          <a:prstGeom prst="rect">
            <a:avLst/>
          </a:prstGeom>
          <a:noFill/>
          <a:ln w="95250" cmpd="tri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827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рабочая папка\профилактическая работа\сквернословие\megaph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5004" y="3284984"/>
            <a:ext cx="7366000" cy="3175000"/>
          </a:xfrm>
          <a:prstGeom prst="rect">
            <a:avLst/>
          </a:prstGeom>
          <a:ln w="95250" cmpd="tri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051719" y="188640"/>
            <a:ext cx="5412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«Поле брані»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11970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Всі знали, що сварити дітей нецензурними словами  не можна, бо дитину будуть мучити біси. Вживати такі слова в домі також не можна, бо нечисті сили будуть жити в домі. Також лаятися не можна в лісі: лісовик образиться, на березі річки чи озера – водяник образиться. Залишалося лише поле, тому і виникає словосполучення поле брані, тобто місце де можна лаятись.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984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ufact.org/media/attachments/wakawaka_wikipage/773/%D0%A6%D0%B0%D1%80%D1%81%D1%82%D0%B2%D0%BE%D0%B2%D0%B0%D0%BD%D0%B8%D0%B5%20%D0%90%D0%BB%D0%B5%D0%BA%D1%81%D0%B5%D1%8F%20%D0%9C%D0%B8%D1%85%D0%B0%D0%B9%D0%BB%D0%BE%D0%B2%D0%B8%D1%87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6750748" cy="3240360"/>
          </a:xfrm>
          <a:prstGeom prst="rect">
            <a:avLst/>
          </a:prstGeom>
          <a:noFill/>
          <a:ln w="95250" cmpd="tri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4365104"/>
            <a:ext cx="83529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За </a:t>
            </a:r>
            <a:r>
              <a:rPr lang="ru-RU" sz="2800" dirty="0" err="1"/>
              <a:t>царів</a:t>
            </a:r>
            <a:r>
              <a:rPr lang="ru-RU" sz="2800" dirty="0"/>
              <a:t> </a:t>
            </a:r>
            <a:r>
              <a:rPr lang="ru-RU" sz="2800" dirty="0" err="1"/>
              <a:t>Михайла</a:t>
            </a:r>
            <a:r>
              <a:rPr lang="ru-RU" sz="2800" dirty="0"/>
              <a:t> Федоровича й </a:t>
            </a:r>
            <a:r>
              <a:rPr lang="ru-RU" sz="2800" dirty="0" err="1"/>
              <a:t>Олексія</a:t>
            </a:r>
            <a:r>
              <a:rPr lang="ru-RU" sz="2800" dirty="0"/>
              <a:t> Михайловича на </a:t>
            </a:r>
            <a:r>
              <a:rPr lang="ru-RU" sz="2800" dirty="0" err="1"/>
              <a:t>Русі</a:t>
            </a:r>
            <a:r>
              <a:rPr lang="ru-RU" sz="2800" dirty="0"/>
              <a:t> </a:t>
            </a:r>
            <a:r>
              <a:rPr lang="ru-RU" sz="2800" dirty="0" err="1"/>
              <a:t>людину</a:t>
            </a:r>
            <a:r>
              <a:rPr lang="ru-RU" sz="2800" dirty="0"/>
              <a:t>, яка </a:t>
            </a:r>
            <a:r>
              <a:rPr lang="ru-RU" sz="2800" dirty="0" err="1"/>
              <a:t>вилаялася</a:t>
            </a:r>
            <a:r>
              <a:rPr lang="ru-RU" sz="2800" dirty="0"/>
              <a:t>, </a:t>
            </a:r>
            <a:r>
              <a:rPr lang="ru-RU" sz="2800" dirty="0" err="1"/>
              <a:t>публічно</a:t>
            </a:r>
            <a:r>
              <a:rPr lang="ru-RU" sz="2800" dirty="0"/>
              <a:t> били </a:t>
            </a:r>
            <a:r>
              <a:rPr lang="ru-RU" sz="2800" dirty="0" err="1"/>
              <a:t>різками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53926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рабочая папка\профилактическая работа\сквернословие\pic1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5217" y="858220"/>
            <a:ext cx="4965254" cy="2774732"/>
          </a:xfrm>
          <a:prstGeom prst="rect">
            <a:avLst/>
          </a:prstGeom>
          <a:ln w="95250" cmpd="tri">
            <a:solidFill>
              <a:schemeClr val="tx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67544" y="224806"/>
            <a:ext cx="54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Лихослів’я стає офіційною мовою в’язниці</a:t>
            </a:r>
            <a:r>
              <a:rPr lang="uk-UA" sz="2800" dirty="0"/>
              <a:t>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530120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dirty="0"/>
              <a:t>За часів демократії нецензурна лексика стає дуже популярною та вживається </a:t>
            </a:r>
            <a:r>
              <a:rPr lang="uk-UA" sz="2000" dirty="0" err="1"/>
              <a:t>повсемісно</a:t>
            </a:r>
            <a:r>
              <a:rPr lang="uk-UA" sz="2000" dirty="0"/>
              <a:t>.</a:t>
            </a:r>
            <a:endParaRPr lang="ru-RU" sz="2000" dirty="0"/>
          </a:p>
        </p:txBody>
      </p:sp>
      <p:pic>
        <p:nvPicPr>
          <p:cNvPr id="4098" name="Picture 2" descr="http://psy.1september.ru/2010/06/30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836712"/>
            <a:ext cx="1944216" cy="5592480"/>
          </a:xfrm>
          <a:prstGeom prst="rect">
            <a:avLst/>
          </a:prstGeom>
          <a:noFill/>
          <a:ln w="95250" cmpd="tri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234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74142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Досліди</a:t>
            </a:r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Масару</a:t>
            </a:r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Емото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122" name="Picture 2" descr="H:\ДОКУМЕНТЫ НАТАШИ\сквернословие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909" y="1340768"/>
            <a:ext cx="3639558" cy="3662164"/>
          </a:xfrm>
          <a:prstGeom prst="rect">
            <a:avLst/>
          </a:prstGeom>
          <a:noFill/>
          <a:ln w="95250" cmpd="tri">
            <a:solidFill>
              <a:schemeClr val="accent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1890" y="5301208"/>
            <a:ext cx="76402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Вода із цілющого джерела</a:t>
            </a:r>
            <a:endParaRPr lang="ru-RU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5774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7" descr="дьяв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19" y="942184"/>
            <a:ext cx="4484695" cy="2808312"/>
          </a:xfrm>
          <a:prstGeom prst="rect">
            <a:avLst/>
          </a:prstGeom>
          <a:noFill/>
          <a:ln w="95250" cmpd="tri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Рисунок 8" descr="image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7032"/>
            <a:ext cx="4098466" cy="2897893"/>
          </a:xfrm>
          <a:prstGeom prst="rect">
            <a:avLst/>
          </a:prstGeom>
          <a:noFill/>
          <a:ln w="95250" cmpd="tri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490" y="87015"/>
            <a:ext cx="4873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Слово </a:t>
            </a:r>
            <a:r>
              <a:rPr lang="uk-UA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дьявол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8510" y="5691595"/>
            <a:ext cx="43685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«Я тебе </a:t>
            </a:r>
            <a:r>
              <a:rPr lang="ru-RU" sz="48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вб`ю</a:t>
            </a:r>
            <a:r>
              <a:rPr lang="ru-RU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»</a:t>
            </a:r>
            <a:endParaRPr lang="ru-RU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8377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91</TotalTime>
  <Words>301</Words>
  <Application>Microsoft Office PowerPoint</Application>
  <PresentationFormat>Экран (4:3)</PresentationFormat>
  <Paragraphs>35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Базовая</vt:lpstr>
      <vt:lpstr>«Лихослів`я в нашому житті»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«»Лихослів`я в нашому житті»</dc:title>
  <dc:creator>1</dc:creator>
  <cp:lastModifiedBy>1</cp:lastModifiedBy>
  <cp:revision>8</cp:revision>
  <dcterms:created xsi:type="dcterms:W3CDTF">2012-11-17T14:01:38Z</dcterms:created>
  <dcterms:modified xsi:type="dcterms:W3CDTF">2012-11-19T16:05:35Z</dcterms:modified>
</cp:coreProperties>
</file>